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8" r:id="rId2"/>
    <p:sldId id="296" r:id="rId3"/>
    <p:sldId id="298" r:id="rId4"/>
    <p:sldId id="292" r:id="rId5"/>
    <p:sldId id="303" r:id="rId6"/>
    <p:sldId id="302" r:id="rId7"/>
    <p:sldId id="305" r:id="rId8"/>
    <p:sldId id="307" r:id="rId9"/>
    <p:sldId id="309" r:id="rId10"/>
    <p:sldId id="301" r:id="rId11"/>
    <p:sldId id="310" r:id="rId12"/>
    <p:sldId id="312" r:id="rId13"/>
    <p:sldId id="314" r:id="rId14"/>
    <p:sldId id="315" r:id="rId15"/>
    <p:sldId id="308" r:id="rId16"/>
    <p:sldId id="316" r:id="rId17"/>
    <p:sldId id="317" r:id="rId18"/>
    <p:sldId id="318" r:id="rId19"/>
    <p:sldId id="319" r:id="rId20"/>
    <p:sldId id="320" r:id="rId21"/>
    <p:sldId id="321" r:id="rId22"/>
    <p:sldId id="289" r:id="rId23"/>
    <p:sldId id="288" r:id="rId24"/>
  </p:sldIdLst>
  <p:sldSz cx="12192000" cy="6858000"/>
  <p:notesSz cx="6805613" cy="99441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wina Gonciarz" initials="MG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6600"/>
    <a:srgbClr val="FFCC00"/>
    <a:srgbClr val="DCF26E"/>
    <a:srgbClr val="66FF33"/>
    <a:srgbClr val="99FF33"/>
    <a:srgbClr val="008000"/>
    <a:srgbClr val="FFFFFF"/>
    <a:srgbClr val="33CC33"/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1" autoAdjust="0"/>
    <p:restoredTop sz="94660"/>
  </p:normalViewPr>
  <p:slideViewPr>
    <p:cSldViewPr snapToGrid="0">
      <p:cViewPr>
        <p:scale>
          <a:sx n="60" d="100"/>
          <a:sy n="60" d="100"/>
        </p:scale>
        <p:origin x="-1554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445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862E0-CF83-42DB-8270-FB43DCE49841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45626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4451" y="9445626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95331-CB76-4AC7-94DF-C4CB205D81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92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445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3586-1792-439B-A73D-F05E83F74583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1039" y="4786314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45626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4451" y="9445626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18BD5-C91B-438C-AE75-C97284A11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90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64237" cy="33559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18BD5-C91B-438C-AE75-C97284A11B2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65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84265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99683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76276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154881" y="1447920"/>
            <a:ext cx="8825400" cy="3329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l-PL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1254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3063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26708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843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16552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06634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08180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2189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3147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9FF1-B4F2-485D-978B-8D37537156CE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D7E7-9148-433A-842E-28D9C7BD00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76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5.jpeg"/><Relationship Id="rId5" Type="http://schemas.openxmlformats.org/officeDocument/2006/relationships/image" Target="../media/image16.png"/><Relationship Id="rId10" Type="http://schemas.openxmlformats.org/officeDocument/2006/relationships/image" Target="../media/image24.jpe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8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25.jpeg"/><Relationship Id="rId5" Type="http://schemas.microsoft.com/office/2007/relationships/hdphoto" Target="../media/hdphoto8.wdp"/><Relationship Id="rId10" Type="http://schemas.openxmlformats.org/officeDocument/2006/relationships/image" Target="../media/image34.jpeg"/><Relationship Id="rId4" Type="http://schemas.openxmlformats.org/officeDocument/2006/relationships/image" Target="../media/image32.png"/><Relationship Id="rId9" Type="http://schemas.openxmlformats.org/officeDocument/2006/relationships/image" Target="../media/image24.jpe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19.png"/><Relationship Id="rId5" Type="http://schemas.microsoft.com/office/2007/relationships/hdphoto" Target="../media/hdphoto10.wdp"/><Relationship Id="rId10" Type="http://schemas.openxmlformats.org/officeDocument/2006/relationships/image" Target="../media/image18.jpeg"/><Relationship Id="rId4" Type="http://schemas.openxmlformats.org/officeDocument/2006/relationships/image" Target="../media/image39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10.wdp"/><Relationship Id="rId10" Type="http://schemas.openxmlformats.org/officeDocument/2006/relationships/image" Target="../media/image25.jpeg"/><Relationship Id="rId4" Type="http://schemas.openxmlformats.org/officeDocument/2006/relationships/image" Target="../media/image39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5" name="Prostokąt 4"/>
          <p:cNvSpPr/>
          <p:nvPr/>
        </p:nvSpPr>
        <p:spPr>
          <a:xfrm>
            <a:off x="9908413" y="0"/>
            <a:ext cx="228358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0" y="406303"/>
            <a:ext cx="9973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KOMENDA WOJEWÓDZKA POLICJI 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siedzibą w RADOMIU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" y="5115397"/>
            <a:ext cx="9992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BEZPIECZNA DROGA DO SZKOŁY </a:t>
            </a:r>
            <a:br>
              <a:rPr lang="pl-PL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MAZOWIECKĄ POLICJĄ! </a:t>
            </a:r>
          </a:p>
        </p:txBody>
      </p:sp>
      <p:pic>
        <p:nvPicPr>
          <p:cNvPr id="1026" name="Picture 2" descr="E:\Stasiek\Dokumenty 2019\Profilaktyka 2019\Bezpieczna droga do szkoły 2019\Grafika BEZPIECZNA DROGA DO SZKOŁ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52"/>
          <a:stretch/>
        </p:blipFill>
        <p:spPr bwMode="auto">
          <a:xfrm>
            <a:off x="1403408" y="1766713"/>
            <a:ext cx="7535119" cy="316021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ęciokąt 8"/>
          <p:cNvSpPr/>
          <p:nvPr/>
        </p:nvSpPr>
        <p:spPr>
          <a:xfrm rot="5400000">
            <a:off x="9654181" y="571995"/>
            <a:ext cx="2792051" cy="2115589"/>
          </a:xfrm>
          <a:prstGeom prst="homePlate">
            <a:avLst>
              <a:gd name="adj" fmla="val 4117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9" b="6774"/>
          <a:stretch/>
        </p:blipFill>
        <p:spPr>
          <a:xfrm>
            <a:off x="10089928" y="325603"/>
            <a:ext cx="1979930" cy="1726815"/>
          </a:xfrm>
          <a:prstGeom prst="rect">
            <a:avLst/>
          </a:prstGeom>
        </p:spPr>
      </p:pic>
      <p:sp>
        <p:nvSpPr>
          <p:cNvPr id="11" name="pole tekstowe 2"/>
          <p:cNvSpPr txBox="1"/>
          <p:nvPr/>
        </p:nvSpPr>
        <p:spPr>
          <a:xfrm>
            <a:off x="10051784" y="1626098"/>
            <a:ext cx="1941786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Aft>
                <a:spcPts val="0"/>
              </a:spcAft>
            </a:pPr>
            <a:r>
              <a:rPr lang="pl-PL" sz="1100" b="1" kern="1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ource Sans Pro ExtraLight" panose="020B0303030403020204" pitchFamily="34" charset="0"/>
              </a:rPr>
              <a:t>Bezpieczny </a:t>
            </a:r>
          </a:p>
          <a:p>
            <a:pPr algn="r">
              <a:spcAft>
                <a:spcPts val="0"/>
              </a:spcAft>
            </a:pPr>
            <a:r>
              <a:rPr lang="pl-PL" sz="1100" b="1" kern="1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ource Sans Pro ExtraLight" panose="020B0303030403020204" pitchFamily="34" charset="0"/>
              </a:rPr>
              <a:t>powrót do szkoły 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pl-PL" sz="1100" b="1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Source Sans Pro ExtraLight" panose="020B0303030403020204" pitchFamily="34" charset="0"/>
              </a:rPr>
              <a:t>z Mazowiecką Policją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530" y="4570534"/>
            <a:ext cx="2101471" cy="20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25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zawartości 5"/>
          <p:cNvSpPr txBox="1">
            <a:spLocks/>
          </p:cNvSpPr>
          <p:nvPr/>
        </p:nvSpPr>
        <p:spPr>
          <a:xfrm>
            <a:off x="5741581" y="2693485"/>
            <a:ext cx="5598667" cy="3988606"/>
          </a:xfrm>
          <a:prstGeom prst="rect">
            <a:avLst/>
          </a:prstGeom>
          <a:noFill/>
        </p:spPr>
        <p:txBody>
          <a:bodyPr lIns="77925" tIns="38963" rIns="77925" bIns="38963">
            <a:normAutofit fontScale="32500" lnSpcReduction="20000"/>
          </a:bodyPr>
          <a:lstStyle>
            <a:lvl1pPr marL="185675" indent="-185675" algn="l" defTabSz="742697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023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371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720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068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416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3764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113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6461" indent="-185675" algn="l" defTabSz="742697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7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Zanim wjedziesz na przejazd                                   dla rowerzystów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7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ROZEJRZYJ SIĘ I UPEWNIJ,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7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ŻE MOŻESZ BEZPIECZNIE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7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WJECHAĆ NA JEZDNIĘ.</a:t>
            </a:r>
            <a:r>
              <a:rPr lang="pl-PL" altLang="pl-PL" sz="7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7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l-PL" altLang="pl-PL" sz="7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Zawsze patrz w kierunku nadjeżdżających </a:t>
            </a:r>
            <a:r>
              <a:rPr lang="pl-PL" altLang="pl-PL" sz="7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pojazdów!</a:t>
            </a:r>
            <a:endParaRPr lang="pl-PL" altLang="pl-PL" sz="7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pl-PL" sz="3100" b="1" dirty="0">
              <a:solidFill>
                <a:srgbClr val="FFC000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30218" y="267467"/>
            <a:ext cx="12161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ROWERZYSTÓW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0218" y="1540364"/>
            <a:ext cx="1216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Jeśli masz ukończone 10 lat i posiadasz kartę rowerową </a:t>
            </a:r>
          </a:p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możesz samodzielnie dojeżdżać do szkoły rowerem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43" y="0"/>
            <a:ext cx="2727158" cy="286361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79" y="2124543"/>
            <a:ext cx="4306179" cy="458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034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3245" t="13392" r="75088" b="20488"/>
          <a:stretch/>
        </p:blipFill>
        <p:spPr>
          <a:xfrm>
            <a:off x="135061" y="55269"/>
            <a:ext cx="1939658" cy="332961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60220" y="1225536"/>
            <a:ext cx="2654923" cy="1811039"/>
          </a:xfrm>
          <a:prstGeom prst="rect">
            <a:avLst/>
          </a:prstGeom>
        </p:spPr>
      </p:pic>
      <p:sp>
        <p:nvSpPr>
          <p:cNvPr id="3" name="AutoShape 6" descr="Grafika wektorowa Emotikon zdziwienie, obrazy wektorowe, Emotikon zdziwienie  ilustracje i kliparty"/>
          <p:cNvSpPr>
            <a:spLocks noChangeAspect="1" noChangeArrowheads="1"/>
          </p:cNvSpPr>
          <p:nvPr/>
        </p:nvSpPr>
        <p:spPr bwMode="auto">
          <a:xfrm>
            <a:off x="897965" y="1360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27142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URZĄDZEŃ TRANSPORTU OSOBISTEGO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1665410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DESKOROLKA ELEKTRYCZNA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0" y="208085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ELEKTRYCZNE URZĄDZENIE SAMOPOZIOMUJĄCE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7506061" y="5754537"/>
            <a:ext cx="3242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hodnikiem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894871" y="5561131"/>
            <a:ext cx="3242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roga 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pieszych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4" t="31559" r="6415" b="28468"/>
          <a:stretch/>
        </p:blipFill>
        <p:spPr bwMode="auto">
          <a:xfrm>
            <a:off x="1297344" y="3638275"/>
            <a:ext cx="1581600" cy="178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1050365" y="5619797"/>
            <a:ext cx="1828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drogą 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rowerów</a:t>
            </a:r>
            <a:endParaRPr lang="pl-PL" sz="2400" dirty="0"/>
          </a:p>
        </p:txBody>
      </p:sp>
      <p:pic>
        <p:nvPicPr>
          <p:cNvPr id="18" name="Picture 21" descr="https://upload.wikimedia.org/wikipedia/commons/thumb/2/2e/Walkway%2C_Hole%C5%A1ov_%282%29.jpg/1024px-Walkway%2C_Hole%C5%A1ov_%282%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32247" r="28154"/>
          <a:stretch/>
        </p:blipFill>
        <p:spPr bwMode="auto">
          <a:xfrm>
            <a:off x="8528348" y="3941312"/>
            <a:ext cx="1648312" cy="161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3" descr="Plik:Znak C-16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2" y="3836883"/>
            <a:ext cx="1392468" cy="13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ole tekstowe 19"/>
          <p:cNvSpPr txBox="1"/>
          <p:nvPr/>
        </p:nvSpPr>
        <p:spPr>
          <a:xfrm>
            <a:off x="2918447" y="2914879"/>
            <a:ext cx="560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GDZIE MOŻESZ SIĘ PORUSZAĆ</a:t>
            </a:r>
            <a:endParaRPr lang="pl-PL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58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3" t="26698" r="22301" b="35615"/>
          <a:stretch/>
        </p:blipFill>
        <p:spPr bwMode="auto">
          <a:xfrm>
            <a:off x="3240029" y="5076770"/>
            <a:ext cx="912124" cy="145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 l="3245" t="13392" r="75088" b="20488"/>
          <a:stretch/>
        </p:blipFill>
        <p:spPr>
          <a:xfrm>
            <a:off x="135061" y="55269"/>
            <a:ext cx="1939658" cy="332961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60220" y="1225536"/>
            <a:ext cx="2654923" cy="1811039"/>
          </a:xfrm>
          <a:prstGeom prst="rect">
            <a:avLst/>
          </a:prstGeom>
        </p:spPr>
      </p:pic>
      <p:sp>
        <p:nvSpPr>
          <p:cNvPr id="3" name="AutoShape 6" descr="Grafika wektorowa Emotikon zdziwienie, obrazy wektorowe, Emotikon zdziwienie  ilustracje i kliparty"/>
          <p:cNvSpPr>
            <a:spLocks noChangeAspect="1" noChangeArrowheads="1"/>
          </p:cNvSpPr>
          <p:nvPr/>
        </p:nvSpPr>
        <p:spPr bwMode="auto">
          <a:xfrm>
            <a:off x="897965" y="1360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0" y="27142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URZĄDZEŃ TRANSPORTU OSOBISTEGO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1420851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DESKOROLKA ELEKTRYCZNA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0" y="181502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ELEKTRYCZNE URZĄDZENIE SAMOPOZIOMUJĄCE</a:t>
            </a:r>
            <a:endParaRPr lang="pl-PL" dirty="0"/>
          </a:p>
        </p:txBody>
      </p:sp>
      <p:pic>
        <p:nvPicPr>
          <p:cNvPr id="21" name="Picture 4" descr="E:\Stasiek\Dokumenty 2021\SMARTSTOP SZABLONY\SMARTSTOP - SZABLON DO MALOWAN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74" y="4881447"/>
            <a:ext cx="1515331" cy="1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26795" r="52299" b="16606"/>
          <a:stretch/>
        </p:blipFill>
        <p:spPr bwMode="auto">
          <a:xfrm>
            <a:off x="1101680" y="4893551"/>
            <a:ext cx="852913" cy="8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496184" y="5811007"/>
            <a:ext cx="224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DOPUSZCZALNA</a:t>
            </a:r>
          </a:p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PRĘDKOŚĆ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3014897" y="2163969"/>
            <a:ext cx="56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WYMAGANIA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5" descr="https://upload.wikimedia.org/wikipedia/commons/a/ac/Karta_rowerowa_2013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/>
          <a:stretch/>
        </p:blipFill>
        <p:spPr bwMode="auto">
          <a:xfrm>
            <a:off x="1790700" y="2741237"/>
            <a:ext cx="1563584" cy="18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Fot. Polska Wytwórnia Papierów Wartościowyc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9" y="2741237"/>
            <a:ext cx="3028350" cy="196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ole tekstowe 27"/>
          <p:cNvSpPr txBox="1"/>
          <p:nvPr/>
        </p:nvSpPr>
        <p:spPr>
          <a:xfrm>
            <a:off x="1409701" y="3340173"/>
            <a:ext cx="258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UKOŃCZONE 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LAT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7964681" y="3260000"/>
            <a:ext cx="3610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POWYŻEJ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posiadanie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uprawnień </a:t>
            </a:r>
            <a:endParaRPr lang="pl-PL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jest wymagane</a:t>
            </a:r>
            <a:endParaRPr lang="pl-PL" sz="2400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4933950" y="3574091"/>
            <a:ext cx="200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– 18 LAT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Łącznik prostoliniowy 42"/>
          <p:cNvCxnSpPr/>
          <p:nvPr/>
        </p:nvCxnSpPr>
        <p:spPr>
          <a:xfrm flipH="1">
            <a:off x="9769697" y="4715230"/>
            <a:ext cx="1707700" cy="197451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3240029" y="4702907"/>
            <a:ext cx="560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OGRANICZENIA I ZAKAZY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7" descr="Fot. Polska Wytwórnia Papierów Wartościowyc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24" y="2625634"/>
            <a:ext cx="3028350" cy="196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Prostokąt zaokrąglony 45"/>
          <p:cNvSpPr/>
          <p:nvPr/>
        </p:nvSpPr>
        <p:spPr>
          <a:xfrm>
            <a:off x="4682255" y="4299922"/>
            <a:ext cx="2725448" cy="2087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KAT.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AM/A1/B1/T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4978455" y="3458488"/>
            <a:ext cx="200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– 18 LAT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Łącznik prostoliniowy 33"/>
          <p:cNvCxnSpPr/>
          <p:nvPr/>
        </p:nvCxnSpPr>
        <p:spPr>
          <a:xfrm flipH="1">
            <a:off x="3009079" y="5117795"/>
            <a:ext cx="1249762" cy="1384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2" descr="Butelka Wódki W śniegu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10492" r="25935" b="33532"/>
          <a:stretch/>
        </p:blipFill>
        <p:spPr bwMode="auto">
          <a:xfrm>
            <a:off x="5461782" y="5113598"/>
            <a:ext cx="1143432" cy="148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pole tekstowe 47"/>
          <p:cNvSpPr txBox="1"/>
          <p:nvPr/>
        </p:nvSpPr>
        <p:spPr>
          <a:xfrm>
            <a:off x="4947728" y="5871133"/>
            <a:ext cx="2084646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ALKOHOL</a:t>
            </a:r>
          </a:p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ŚRODKI DZIAŁAJĄCE PODOBNIE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Łącznik prostoliniowy 48"/>
          <p:cNvCxnSpPr/>
          <p:nvPr/>
        </p:nvCxnSpPr>
        <p:spPr>
          <a:xfrm flipH="1">
            <a:off x="5344819" y="5247778"/>
            <a:ext cx="1249762" cy="1384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03" y="5169610"/>
            <a:ext cx="2153151" cy="13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Łącznik prostoliniowy 49"/>
          <p:cNvCxnSpPr/>
          <p:nvPr/>
        </p:nvCxnSpPr>
        <p:spPr>
          <a:xfrm flipH="1">
            <a:off x="7652520" y="5113598"/>
            <a:ext cx="1502114" cy="157614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7268920" y="6495442"/>
            <a:ext cx="2430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https://motoryzacja.interia.pl/wiadomosci/polski-kierowca/news-jezdzisz-na-desce-albo-na-rolkach-musisz-to-wiedziec,nId,5276387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572492" y="5247777"/>
            <a:ext cx="107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OSOBY,</a:t>
            </a:r>
          </a:p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ŁADUNKI,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2541445" y="5563985"/>
            <a:ext cx="1301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ZWIERZĘTA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806264" y="6527367"/>
            <a:ext cx="177965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00" dirty="0"/>
              <a:t>http://www.sunkisstravel.com/parki/Podstrona/segway.html</a:t>
            </a:r>
          </a:p>
        </p:txBody>
      </p:sp>
    </p:spTree>
    <p:extLst>
      <p:ext uri="{BB962C8B-B14F-4D97-AF65-F5344CB8AC3E}">
        <p14:creationId xmlns:p14="http://schemas.microsoft.com/office/powerpoint/2010/main" val="1844262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Grafika wektorowa Emotikon zdziwienie, obrazy wektorowe, Emotikon zdziwienie  ilustracje i kliparty"/>
          <p:cNvSpPr>
            <a:spLocks noChangeAspect="1" noChangeArrowheads="1"/>
          </p:cNvSpPr>
          <p:nvPr/>
        </p:nvSpPr>
        <p:spPr bwMode="auto">
          <a:xfrm>
            <a:off x="897965" y="1360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291590" y="271429"/>
            <a:ext cx="1166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HULAJNOG ELEKTRYCZNYCH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291050" y="1831819"/>
            <a:ext cx="560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GDZIE MOŻESZ SIĘ PORUSZAĆ</a:t>
            </a:r>
            <a:endParaRPr lang="pl-PL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4" t="31559" r="6415" b="28468"/>
          <a:stretch/>
        </p:blipFill>
        <p:spPr bwMode="auto">
          <a:xfrm>
            <a:off x="647940" y="2902898"/>
            <a:ext cx="1581600" cy="178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zm.org.pl/img/thumb.104/miedzyparkowa-104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/>
          <a:stretch/>
        </p:blipFill>
        <p:spPr bwMode="auto">
          <a:xfrm>
            <a:off x="2585305" y="2902897"/>
            <a:ext cx="1993246" cy="178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Mimo ograniczenia do 30 km/h, samochody pędzą setką. Po co znak na Jędrzejewskiego?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29624" r="40216" b="24527"/>
          <a:stretch/>
        </p:blipFill>
        <p:spPr bwMode="auto">
          <a:xfrm>
            <a:off x="4997302" y="2951698"/>
            <a:ext cx="2945219" cy="178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https://s-trojmiasto.pl/zdj/c/n/9/2621/3000x0/2621444-Pustki-na-al-Niepodleglosci-zachecaja-kierowcow-do-szybszej-czes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19" y="2902897"/>
            <a:ext cx="2850610" cy="178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742008" y="5192372"/>
            <a:ext cx="1418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drogą </a:t>
            </a:r>
            <a:endParaRPr lang="pl-PL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rowerów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2541659" y="5214325"/>
            <a:ext cx="1802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pasem ruchu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rowerzystów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4814473" y="5120046"/>
            <a:ext cx="32426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jezdnią, gdzie pojazdy </a:t>
            </a:r>
          </a:p>
          <a:p>
            <a:pPr algn="ctr"/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mogą 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poruszać się z prędkością </a:t>
            </a:r>
            <a:endParaRPr lang="pl-PL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większą niż 30 </a:t>
            </a:r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km/h</a:t>
            </a:r>
            <a:endParaRPr lang="pl-PL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7448476" y="4904332"/>
            <a:ext cx="4639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 chodniku wzdłuż jezdni, </a:t>
            </a:r>
            <a:endParaRPr lang="pl-PL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której pojazdy mogą poruszać się </a:t>
            </a:r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prędkością większą niż 30 km/h </a:t>
            </a:r>
            <a:endParaRPr lang="pl-PL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brakuje wydzielonej drogi dla </a:t>
            </a:r>
            <a:r>
              <a:rPr lang="pl-PL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rowerów</a:t>
            </a:r>
          </a:p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PRĘDKOŚĆ ZBLIŻONA DO PRĘDKOŚCI PIESZEGO</a:t>
            </a:r>
            <a:endParaRPr lang="pl-PL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3" name="Picture 19" descr="Plik:Znak B-33 30kph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36" y="2904229"/>
            <a:ext cx="1242479" cy="12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60"/>
          <a:stretch/>
        </p:blipFill>
        <p:spPr>
          <a:xfrm>
            <a:off x="1245295" y="271429"/>
            <a:ext cx="1631689" cy="2646296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60"/>
          <a:stretch/>
        </p:blipFill>
        <p:spPr>
          <a:xfrm flipH="1">
            <a:off x="9565799" y="189861"/>
            <a:ext cx="1403829" cy="26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Grafika wektorowa Emotikon zdziwienie, obrazy wektorowe, Emotikon zdziwienie  ilustracje i kliparty"/>
          <p:cNvSpPr>
            <a:spLocks noChangeAspect="1" noChangeArrowheads="1"/>
          </p:cNvSpPr>
          <p:nvPr/>
        </p:nvSpPr>
        <p:spPr bwMode="auto">
          <a:xfrm>
            <a:off x="897965" y="13606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291590" y="271429"/>
            <a:ext cx="1166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HULAJNOG ELEKTRYCZNYCH</a:t>
            </a:r>
          </a:p>
        </p:txBody>
      </p:sp>
      <p:sp>
        <p:nvSpPr>
          <p:cNvPr id="4" name="AutoShape 10" descr="Mimo ograniczenia do 30 km/h, samochody pędzą setką. Po co znak na Jędrzejewskiego?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60"/>
          <a:stretch/>
        </p:blipFill>
        <p:spPr>
          <a:xfrm>
            <a:off x="1245295" y="90668"/>
            <a:ext cx="1631689" cy="2646296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460"/>
          <a:stretch/>
        </p:blipFill>
        <p:spPr>
          <a:xfrm flipH="1">
            <a:off x="9565799" y="189861"/>
            <a:ext cx="1403829" cy="2646296"/>
          </a:xfrm>
          <a:prstGeom prst="rect">
            <a:avLst/>
          </a:prstGeom>
        </p:spPr>
      </p:pic>
      <p:pic>
        <p:nvPicPr>
          <p:cNvPr id="18" name="Picture 4" descr="E:\Stasiek\Dokumenty 2021\SMARTSTOP SZABLONY\SMARTSTOP - SZABLON DO MALOWAN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40" y="5100873"/>
            <a:ext cx="1024612" cy="12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26795" r="52299" b="16606"/>
          <a:stretch/>
        </p:blipFill>
        <p:spPr bwMode="auto">
          <a:xfrm>
            <a:off x="570030" y="4787221"/>
            <a:ext cx="852913" cy="86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ole tekstowe 19"/>
          <p:cNvSpPr txBox="1"/>
          <p:nvPr/>
        </p:nvSpPr>
        <p:spPr>
          <a:xfrm>
            <a:off x="-35466" y="5704677"/>
            <a:ext cx="218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DOPUSZCZALNA</a:t>
            </a:r>
          </a:p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PRĘDKOŚĆ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3087629" y="1701293"/>
            <a:ext cx="56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WYMAGANIA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5" descr="https://upload.wikimedia.org/wikipedia/commons/a/ac/Karta_rowerowa_201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/>
          <a:stretch/>
        </p:blipFill>
        <p:spPr bwMode="auto">
          <a:xfrm>
            <a:off x="1790700" y="2634907"/>
            <a:ext cx="1563584" cy="18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Fot. Polska Wytwórnia Papierów Wartościowy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9" y="2230853"/>
            <a:ext cx="3028350" cy="196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ostokąt zaokrąglony 23"/>
          <p:cNvSpPr/>
          <p:nvPr/>
        </p:nvSpPr>
        <p:spPr>
          <a:xfrm>
            <a:off x="4620619" y="3929586"/>
            <a:ext cx="2725448" cy="2087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KAT.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AM/A1/B1/T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409701" y="3233843"/>
            <a:ext cx="2581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UKOŃCZONE 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LAT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7964681" y="3153670"/>
            <a:ext cx="3610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POWYŻEJ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posiadanie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uprawnień </a:t>
            </a:r>
            <a:endParaRPr lang="pl-PL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jest wymagane</a:t>
            </a:r>
            <a:endParaRPr lang="pl-PL" sz="2400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4777284" y="2918893"/>
            <a:ext cx="241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– 18 LAT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Hulajnoga to pojazd jednoosobowy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3638" r="62054" b="5276"/>
          <a:stretch/>
        </p:blipFill>
        <p:spPr bwMode="auto">
          <a:xfrm>
            <a:off x="2099007" y="4749344"/>
            <a:ext cx="1296929" cy="174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Łącznik prostoliniowy 29"/>
          <p:cNvCxnSpPr/>
          <p:nvPr/>
        </p:nvCxnSpPr>
        <p:spPr>
          <a:xfrm flipH="1">
            <a:off x="1807166" y="4749344"/>
            <a:ext cx="1499522" cy="17490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oliniowy 41"/>
          <p:cNvCxnSpPr/>
          <p:nvPr/>
        </p:nvCxnSpPr>
        <p:spPr>
          <a:xfrm flipH="1">
            <a:off x="8782440" y="5194774"/>
            <a:ext cx="1024613" cy="112046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3252121" y="4394598"/>
            <a:ext cx="560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OGRANICZENIA I ZAKAZY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Butelka Wódki W śniegu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10492" r="25935" b="33532"/>
          <a:stretch/>
        </p:blipFill>
        <p:spPr bwMode="auto">
          <a:xfrm>
            <a:off x="5600011" y="5049800"/>
            <a:ext cx="1143432" cy="148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ole tekstowe 39"/>
          <p:cNvSpPr txBox="1"/>
          <p:nvPr/>
        </p:nvSpPr>
        <p:spPr>
          <a:xfrm>
            <a:off x="5085957" y="5807335"/>
            <a:ext cx="2084646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ALKOHOL</a:t>
            </a:r>
          </a:p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ŚRODKI DZIAŁAJĄCE PODOBNIE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Łącznik prostoliniowy 43"/>
          <p:cNvCxnSpPr/>
          <p:nvPr/>
        </p:nvCxnSpPr>
        <p:spPr>
          <a:xfrm flipH="1">
            <a:off x="5483048" y="5183980"/>
            <a:ext cx="1249762" cy="1384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1" t="40341" r="57850" b="36855"/>
          <a:stretch/>
        </p:blipFill>
        <p:spPr bwMode="auto">
          <a:xfrm>
            <a:off x="7298215" y="5141609"/>
            <a:ext cx="1282352" cy="135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Łącznik prostoliniowy 44"/>
          <p:cNvCxnSpPr/>
          <p:nvPr/>
        </p:nvCxnSpPr>
        <p:spPr>
          <a:xfrm flipH="1">
            <a:off x="7298215" y="5183980"/>
            <a:ext cx="1186566" cy="11670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7211467" y="6465844"/>
            <a:ext cx="145584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00" dirty="0"/>
              <a:t>https://www.youtube.com/watch?v=Kpv-llNZa-Y</a:t>
            </a:r>
          </a:p>
        </p:txBody>
      </p:sp>
      <p:sp>
        <p:nvSpPr>
          <p:cNvPr id="46" name="Prostokąt 45"/>
          <p:cNvSpPr/>
          <p:nvPr/>
        </p:nvSpPr>
        <p:spPr>
          <a:xfrm>
            <a:off x="1789066" y="6404986"/>
            <a:ext cx="18012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https://smartride.pl/ustawa-o-uto-nowy-projekt-i-nowe-przepisy-wedlug-ktorych-hulajnoga-elektryczna-to-juz-nie-uto/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30" y="5191219"/>
            <a:ext cx="1508199" cy="95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0164730" y="6223401"/>
            <a:ext cx="16928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https://motoryzacja.interia.pl/wiadomosci/polski-kierowca/news-jak-rozumiec-nowe-przepisy-poznaj-kodeks-hulajnogisty,nId,5256734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09" y="5262460"/>
            <a:ext cx="1538811" cy="97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7" name="Łącznik prostoliniowy 46"/>
          <p:cNvCxnSpPr/>
          <p:nvPr/>
        </p:nvCxnSpPr>
        <p:spPr>
          <a:xfrm flipH="1">
            <a:off x="10198944" y="5086998"/>
            <a:ext cx="1186566" cy="11670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3487975" y="6234045"/>
            <a:ext cx="14820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https://motoryzacja.interia.pl/wiadomosci/polski-kierowca/news-jak-rozumiec-nowe-przepisy-poznaj-kodeks-hulajnogisty,nId,5256734</a:t>
            </a:r>
          </a:p>
        </p:txBody>
      </p:sp>
      <p:cxnSp>
        <p:nvCxnSpPr>
          <p:cNvPr id="50" name="Łącznik prostoliniowy 49"/>
          <p:cNvCxnSpPr/>
          <p:nvPr/>
        </p:nvCxnSpPr>
        <p:spPr>
          <a:xfrm flipH="1">
            <a:off x="3434053" y="5167967"/>
            <a:ext cx="1186566" cy="11670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/>
          <p:cNvSpPr txBox="1"/>
          <p:nvPr/>
        </p:nvSpPr>
        <p:spPr>
          <a:xfrm>
            <a:off x="1541943" y="5223729"/>
            <a:ext cx="130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OSOBY </a:t>
            </a:r>
            <a:b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ZWIERZĘTA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24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291590" y="271429"/>
            <a:ext cx="1166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URZĄDZEŃ WSPOMAGAJĄCYCH RUCH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430458" y="2879248"/>
            <a:ext cx="11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ROLKI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933194" y="2879248"/>
            <a:ext cx="135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WROTKI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438125" y="2879248"/>
            <a:ext cx="182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DESKOROLKI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953886" y="2850815"/>
            <a:ext cx="219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HULAJNOGI TRADYCYJNE 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11000" contrast="4000"/>
                    </a14:imgEffect>
                  </a14:imgLayer>
                </a14:imgProps>
              </a:ext>
            </a:extLst>
          </a:blip>
          <a:srcRect l="35938" t="17291" r="23860" b="10039"/>
          <a:stretch/>
        </p:blipFill>
        <p:spPr>
          <a:xfrm>
            <a:off x="4168486" y="1527066"/>
            <a:ext cx="1186856" cy="12067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51"/>
          <a:stretch/>
        </p:blipFill>
        <p:spPr>
          <a:xfrm>
            <a:off x="6572929" y="1867593"/>
            <a:ext cx="1597741" cy="89469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rcRect l="42632" t="21812" r="31754" b="13626"/>
          <a:stretch/>
        </p:blipFill>
        <p:spPr>
          <a:xfrm>
            <a:off x="9757872" y="1295505"/>
            <a:ext cx="936855" cy="132828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/>
          <a:srcRect l="1404" t="13547" r="76228" b="44035"/>
          <a:stretch/>
        </p:blipFill>
        <p:spPr>
          <a:xfrm>
            <a:off x="1537615" y="1420093"/>
            <a:ext cx="1211649" cy="1292425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3291050" y="3435808"/>
            <a:ext cx="560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GDZIE MOŻESZ SIĘ PORUSZAĆ</a:t>
            </a:r>
            <a:endParaRPr lang="pl-PL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2855331" y="5295306"/>
            <a:ext cx="3242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roga </a:t>
            </a: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pieszych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4" t="31559" r="6415" b="28468"/>
          <a:stretch/>
        </p:blipFill>
        <p:spPr bwMode="auto">
          <a:xfrm>
            <a:off x="1236040" y="3680807"/>
            <a:ext cx="1581600" cy="1789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1074125" y="5396504"/>
            <a:ext cx="1828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drogą </a:t>
            </a:r>
            <a:endParaRPr lang="pl-PL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rowerów</a:t>
            </a:r>
            <a:endParaRPr lang="pl-PL" sz="2400" dirty="0"/>
          </a:p>
        </p:txBody>
      </p:sp>
      <p:pic>
        <p:nvPicPr>
          <p:cNvPr id="22" name="Picture 21" descr="https://upload.wikimedia.org/wikipedia/commons/thumb/2/2e/Walkway%2C_Hole%C5%A1ov_%282%29.jpg/1024px-Walkway%2C_Hole%C5%A1ov_%282%2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32247" r="28154"/>
          <a:stretch/>
        </p:blipFill>
        <p:spPr bwMode="auto">
          <a:xfrm>
            <a:off x="6208783" y="3896269"/>
            <a:ext cx="1648312" cy="161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3" descr="Plik:Znak C-16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61" y="3985745"/>
            <a:ext cx="1392468" cy="13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ostokąt 23"/>
          <p:cNvSpPr/>
          <p:nvPr/>
        </p:nvSpPr>
        <p:spPr>
          <a:xfrm>
            <a:off x="5587477" y="5712005"/>
            <a:ext cx="3242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hodnikiem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51" y="3867817"/>
            <a:ext cx="2993803" cy="1924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484512" y="5812002"/>
            <a:ext cx="3483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https://motoryzacja.interia.pl/wiadomosci/polski-kierowca/news-jezdzisz-na-desce-albo-na-rolkach-musisz-to-wiedziec,nId,5276387</a:t>
            </a:r>
          </a:p>
        </p:txBody>
      </p:sp>
    </p:spTree>
    <p:extLst>
      <p:ext uri="{BB962C8B-B14F-4D97-AF65-F5344CB8AC3E}">
        <p14:creationId xmlns:p14="http://schemas.microsoft.com/office/powerpoint/2010/main" val="2112636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291590" y="271429"/>
            <a:ext cx="1166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UŻYTKOWNIKÓW URZĄDZEŃ WSPOMAGAJĄCYCH RUCH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430458" y="2879248"/>
            <a:ext cx="11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ROLKI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933194" y="2879248"/>
            <a:ext cx="135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WROTKI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6438125" y="2879248"/>
            <a:ext cx="182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DESKOROLKI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8953886" y="2850815"/>
            <a:ext cx="219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HULAJNOGI TRADYCYJNE 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11000" contrast="4000"/>
                    </a14:imgEffect>
                  </a14:imgLayer>
                </a14:imgProps>
              </a:ext>
            </a:extLst>
          </a:blip>
          <a:srcRect l="35938" t="17291" r="23860" b="10039"/>
          <a:stretch/>
        </p:blipFill>
        <p:spPr>
          <a:xfrm>
            <a:off x="4168486" y="1527066"/>
            <a:ext cx="1186856" cy="12067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bright="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51"/>
          <a:stretch/>
        </p:blipFill>
        <p:spPr>
          <a:xfrm>
            <a:off x="6572929" y="1867593"/>
            <a:ext cx="1597741" cy="89469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rcRect l="42632" t="21812" r="31754" b="13626"/>
          <a:stretch/>
        </p:blipFill>
        <p:spPr>
          <a:xfrm>
            <a:off x="9757872" y="1295505"/>
            <a:ext cx="936855" cy="132828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8"/>
          <a:srcRect l="1404" t="13547" r="76228" b="44035"/>
          <a:stretch/>
        </p:blipFill>
        <p:spPr>
          <a:xfrm>
            <a:off x="1537615" y="1420093"/>
            <a:ext cx="1211649" cy="1292425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42652" y="6095264"/>
            <a:ext cx="1097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JEST WYMAGANE POSIADANIE UPRAWNIEŃ </a:t>
            </a:r>
            <a:endParaRPr lang="pl-P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291050" y="3578632"/>
            <a:ext cx="560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OGRANICZENIA I ZAKAZY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Hulajnoga to pojazd jednoosobow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3638" r="62054" b="5276"/>
          <a:stretch/>
        </p:blipFill>
        <p:spPr bwMode="auto">
          <a:xfrm>
            <a:off x="1599256" y="4047566"/>
            <a:ext cx="1296929" cy="174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Łącznik prostoliniowy 26"/>
          <p:cNvCxnSpPr/>
          <p:nvPr/>
        </p:nvCxnSpPr>
        <p:spPr>
          <a:xfrm flipH="1">
            <a:off x="1456277" y="4047566"/>
            <a:ext cx="1499522" cy="17490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Butelka Wódki W śniegu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10492" r="25935" b="33532"/>
          <a:stretch/>
        </p:blipFill>
        <p:spPr bwMode="auto">
          <a:xfrm>
            <a:off x="3739236" y="4316123"/>
            <a:ext cx="1143432" cy="1480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3225182" y="5073658"/>
            <a:ext cx="2084646" cy="646331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ALKOHOL</a:t>
            </a:r>
          </a:p>
          <a:p>
            <a:pPr algn="ctr"/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ŚRODKI DZIAŁAJĄCE PODOBNIE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Łącznik prostoliniowy 29"/>
          <p:cNvCxnSpPr/>
          <p:nvPr/>
        </p:nvCxnSpPr>
        <p:spPr>
          <a:xfrm flipH="1">
            <a:off x="3622273" y="4450303"/>
            <a:ext cx="1249762" cy="1384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/>
          <p:cNvSpPr/>
          <p:nvPr/>
        </p:nvSpPr>
        <p:spPr>
          <a:xfrm>
            <a:off x="1242828" y="5719990"/>
            <a:ext cx="18012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https://smartride.pl/ustawa-o-uto-nowy-projekt-i-nowe-przepisy-wedlug-ktorych-hulajnoga-elektryczna-to-juz-nie-uto/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42" y="4499143"/>
            <a:ext cx="1914582" cy="1218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Prostokąt 37"/>
          <p:cNvSpPr/>
          <p:nvPr/>
        </p:nvSpPr>
        <p:spPr>
          <a:xfrm>
            <a:off x="5852049" y="5773560"/>
            <a:ext cx="2430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https://motoryzacja.interia.pl/wiadomosci/polski-kierowca/news-jezdzisz-na-desce-albo-na-rolkach-musisz-to-wiedziec,nId,5276387</a:t>
            </a:r>
          </a:p>
        </p:txBody>
      </p:sp>
      <p:cxnSp>
        <p:nvCxnSpPr>
          <p:cNvPr id="39" name="Łącznik prostoliniowy 38"/>
          <p:cNvCxnSpPr/>
          <p:nvPr/>
        </p:nvCxnSpPr>
        <p:spPr>
          <a:xfrm flipH="1">
            <a:off x="5954438" y="4421942"/>
            <a:ext cx="1249762" cy="138417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45" y="4439165"/>
            <a:ext cx="1782325" cy="113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Prostokąt 40"/>
          <p:cNvSpPr/>
          <p:nvPr/>
        </p:nvSpPr>
        <p:spPr>
          <a:xfrm>
            <a:off x="8690745" y="5645577"/>
            <a:ext cx="169281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00" dirty="0"/>
              <a:t>https://motoryzacja.interia.pl/wiadomosci/polski-kierowca/news-jak-rozumiec-nowe-przepisy-poznaj-kodeks-hulajnogisty,nId,5256734</a:t>
            </a:r>
          </a:p>
        </p:txBody>
      </p:sp>
      <p:cxnSp>
        <p:nvCxnSpPr>
          <p:cNvPr id="42" name="Łącznik prostoliniowy 41"/>
          <p:cNvCxnSpPr/>
          <p:nvPr/>
        </p:nvCxnSpPr>
        <p:spPr>
          <a:xfrm flipH="1">
            <a:off x="8724959" y="4316123"/>
            <a:ext cx="1658596" cy="1360079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1041340" y="4354605"/>
            <a:ext cx="107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OSOBY,</a:t>
            </a:r>
          </a:p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ŁADUNKI,</a:t>
            </a:r>
          </a:p>
          <a:p>
            <a:endParaRPr lang="pl-PL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1010293" y="4734611"/>
            <a:ext cx="1301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ZWIERZĘTA</a:t>
            </a:r>
            <a:endParaRPr lang="pl-PL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84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9122226" y="2870606"/>
            <a:ext cx="2834640" cy="3987393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6163485" y="2870607"/>
            <a:ext cx="2834640" cy="3987394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200395" y="2870607"/>
            <a:ext cx="2834640" cy="3987393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35129" y="2870608"/>
            <a:ext cx="2834640" cy="39873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99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68775"/>
            <a:ext cx="9144000" cy="1046071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FORMY WSPARCIA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67934" y="2870608"/>
            <a:ext cx="25690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Telefon </a:t>
            </a:r>
            <a:r>
              <a:rPr 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116 111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prowadzony przez Fundację Dajemy Dzieciom Siłę, czynny całą dobę przez 7 dni w tygodniu, także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dni ustawowo wolne od pracy. Telefon działa anonimowo, bezpłatnie, a co najważniejsze dyskretnie.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320137" y="2870608"/>
            <a:ext cx="2569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Telefon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800 080 222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prowadzony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Fundację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Itaka,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czynny całą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dobę. Każda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młoda osoba mająca problemy w domu,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 czy też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relacjach rówieśniczych może zadzwonić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otrzymać fachowe wsparcie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trudnych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sytuacjach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259387" y="2870608"/>
            <a:ext cx="25690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Młodzieżowy Telefon Zaufania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192 88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667 147 738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działa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godzinach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– 19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Pomagają osobom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doświadczającym problemów, szukającym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oparcia oraz osobom samotnym.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296290" y="2870608"/>
            <a:ext cx="25690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Forum Przeciw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Depresji pod patronatem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Prezesa Polskiego Towarzystwa Psychiatrycznego </a:t>
            </a:r>
            <a:r>
              <a:rPr 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22 594 91 </a:t>
            </a:r>
            <a:r>
              <a:rPr lang="pl-PL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czynny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każdą </a:t>
            </a:r>
            <a:r>
              <a:rPr lang="pl-PL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środę – czwartek od 17.00 do </a:t>
            </a:r>
            <a:r>
              <a:rPr lang="pl-PL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19.00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połączenia jak na numer stacjonarny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 taryfy Twojego operatora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telefonicznego.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35280" y="1214846"/>
            <a:ext cx="11551920" cy="1655762"/>
          </a:xfrm>
        </p:spPr>
        <p:txBody>
          <a:bodyPr/>
          <a:lstStyle/>
          <a:p>
            <a:pPr algn="just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Powrót do szkoły potrafi sprawić problemy. Zwłaszcza po dłuższej nieobecności. W takich przypadkach warto zwrócić się z prośbą o pomoc do szkolnego pedagoga/psychologa. Jeżeli Wasza placówka go nie posiada lub z różnych przyczyn nie chcecie go odwiedzić warto skorzystać z innej formy pomocy, takiej jak: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58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aśnienie owalne 5"/>
          <p:cNvSpPr/>
          <p:nvPr/>
        </p:nvSpPr>
        <p:spPr>
          <a:xfrm>
            <a:off x="9853450" y="331074"/>
            <a:ext cx="2096814" cy="1608083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LAMUS</a:t>
            </a:r>
            <a:endParaRPr lang="pl-PL" dirty="0"/>
          </a:p>
        </p:txBody>
      </p:sp>
      <p:sp>
        <p:nvSpPr>
          <p:cNvPr id="7" name="Objaśnienie owalne 6"/>
          <p:cNvSpPr/>
          <p:nvPr/>
        </p:nvSpPr>
        <p:spPr>
          <a:xfrm flipH="1">
            <a:off x="5959365" y="4272455"/>
            <a:ext cx="1933903" cy="1098331"/>
          </a:xfrm>
          <a:prstGeom prst="wedgeEllipseCallou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ŻAL</a:t>
            </a:r>
            <a:endParaRPr lang="pl-PL" dirty="0"/>
          </a:p>
        </p:txBody>
      </p:sp>
      <p:sp>
        <p:nvSpPr>
          <p:cNvPr id="8" name="Objaśnienie prostokątne zaokrąglone 7"/>
          <p:cNvSpPr/>
          <p:nvPr/>
        </p:nvSpPr>
        <p:spPr>
          <a:xfrm>
            <a:off x="8261130" y="3310758"/>
            <a:ext cx="3610304" cy="1923393"/>
          </a:xfrm>
          <a:prstGeom prst="wedgeRoundRectCallou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400" dirty="0" smtClean="0"/>
              <a:t>PRZEGRYW</a:t>
            </a:r>
            <a:endParaRPr lang="pl-PL" dirty="0"/>
          </a:p>
        </p:txBody>
      </p:sp>
      <p:sp>
        <p:nvSpPr>
          <p:cNvPr id="9" name="Objaśnienie prostokątne 8"/>
          <p:cNvSpPr/>
          <p:nvPr/>
        </p:nvSpPr>
        <p:spPr>
          <a:xfrm flipH="1">
            <a:off x="6558454" y="1765738"/>
            <a:ext cx="2254468" cy="1292772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4000" dirty="0" smtClean="0"/>
              <a:t>WIEŚ</a:t>
            </a:r>
            <a:endParaRPr lang="pl-PL" dirty="0"/>
          </a:p>
          <a:p>
            <a:pPr algn="ctr"/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3878317" y="0"/>
            <a:ext cx="831368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736426" y="0"/>
            <a:ext cx="831368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93410"/>
          </a:xfrm>
        </p:spPr>
        <p:txBody>
          <a:bodyPr/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 Hejt i mowa nienawiści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283028" y="1280162"/>
            <a:ext cx="11625943" cy="53427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Każdy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nas jest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inny, różnimy się wyglądem, pochodzeniem, wyznawaną religią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poglądami. Każdy </a:t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nas ma prawo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swojej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odmienności i jej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poszanowania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Jednak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wielu z nas spotyka się na co dzień z niechęcią lub wrogością. Mogą się one przejawiać na jeden z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dwóch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sposobów: jako</a:t>
            </a:r>
            <a:r>
              <a:rPr 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hejt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 </a:t>
            </a:r>
            <a:r>
              <a:rPr lang="pl-PL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mowa nienawiści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Hejt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obrażanie, ośmieszanie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również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poniżanie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innych - jest jedną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form cyberprzemocy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To reakcja na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nudę,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sposób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zdobycie pozycji w sieci,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pokazanie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znajomym swojej siły,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odreagowanie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swoich niepowodzeń,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przejaw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zazdrości.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Warto pamiętać jakie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mogą być konsekwencje takich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działań. Hejtując inną osobę sprawiamy jej przykrość, obniżamy jest samoocenę. Warto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również zastanowić się nad tym, jak hejt może wpłynąć na nasz wizerunek w przyszłości, np. za kilka lat, kiedy będziemy starać się o przyjęcie na studia czy brać udział w procesie rekrutacyjnym do naszej pierwszej pracy. Zasada, że treści, które trafiają do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Internetu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zostają tam na zawsze, dotyczy również naszych komentarzy.</a:t>
            </a:r>
          </a:p>
          <a:p>
            <a:pPr marL="0" indent="0" algn="just">
              <a:buNone/>
            </a:pP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Mowa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nienawiści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polega na używaniu języka w celu rozbudzenia, rozpowszechniania czy usprawiedliwiania nienawiści i dyskryminacji, jak również przemocy wobec konkretnych osób, grup osób, przedstawicieli mniejszości czy jakiegokolwiek innego podmiotu będącego „na celowniku” danej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wypowiedzi na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podstawie uprzedzeń o cechach takich jak: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rasa,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pochodzenie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etniczne, narodowość, płeć,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tożsamość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płciowa,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orientacja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psychoseksualna, wiek,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światopogląd religijny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czy upośledzenia.</a:t>
            </a: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Należy pamiętać, że obie aktywności mogą skutkować </a:t>
            </a:r>
            <a:r>
              <a:rPr lang="pl-PL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konsekwencjami</a:t>
            </a:r>
            <a:r>
              <a:rPr lang="pl-PL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prawnymi!</a:t>
            </a: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17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7912"/>
          </a:xfrm>
        </p:spPr>
        <p:txBody>
          <a:bodyPr/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Pozytywny wizerunek w sieci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9817" y="1097912"/>
            <a:ext cx="11887199" cy="55249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Człowiek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 jednostka społeczna liczy się z tym, co myślą o nim inni. We współczesnym świecie Internet stał się ważną przestrzenią tworzenia wizerunku. Warto pamiętać, że głównie na internautach leży odpowiedzialność za to, co udostępnią, i nawet po usunięciu pewnych treści, w sieci pozostaje po nich ślad. Dlatego warto zwrócić szczególną uwagę na to, co publikujemy oraz i jak piszemy w Internecie. Na Twój wizerunek w sieci wpływają m. in.:</a:t>
            </a:r>
          </a:p>
          <a:p>
            <a:pPr lvl="0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sposób wyrażania się — czyli to co piszesz, jak piszesz (czy piszesz zgodnie z zasadami poprawnej polszczyzny), czy przeklinasz, jak dużym zasobem słownictwa się posługujesz;</a:t>
            </a:r>
          </a:p>
          <a:p>
            <a:pPr lvl="0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profile na portalach społecznościowych, a w szczególności: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zdjęcia, które udostępniasz i na których jesteś,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informacje w zakładce „o mnie”,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Twoje statusy,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strony, które „lubimy”,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nasze komentarze pod artykułami i wypowiedzi na forach,</a:t>
            </a:r>
          </a:p>
          <a:p>
            <a:pPr lvl="1"/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adresu mailowego i sposób pisania maili.</a:t>
            </a:r>
          </a:p>
          <a:p>
            <a:pPr marL="0" indent="0">
              <a:buNone/>
            </a:pPr>
            <a:r>
              <a:rPr lang="pl-PL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Nie 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mamy pełnej kontroli nad naszym wizerunkiem w sieci. Inni internauci również go tworzą poprzez oznaczenia na zdjęciach i </a:t>
            </a:r>
            <a:r>
              <a:rPr lang="pl-PL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tagowaie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postach. </a:t>
            </a:r>
          </a:p>
          <a:p>
            <a:pPr marL="0" indent="0" algn="just">
              <a:buNone/>
            </a:pPr>
            <a:r>
              <a:rPr lang="pl-PL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Pamiętaj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że Ty również masz wpływ na wizerunek innych osób. Udostępnianie kompromitujących dla innych treści jest nieetyczne, a niekiedy szkodliwe. Jeśli uważasz, że dany materiał może zaszkodzić innej osobie — nie </a:t>
            </a:r>
            <a:r>
              <a:rPr lang="pl-PL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udostęniaj</a:t>
            </a: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go. Do materiałów dostępnych w Internecie mają dostęp nie tylko znajomi, lecz także nauczyciele jak również rodzina. Ich reakcja może być całkowicie inna od tej, jaką chciałeś wywołać. Szkodząc innym, możesz zaszkodzisz również swojemu wizerunkowi.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58" y="3641834"/>
            <a:ext cx="1702675" cy="12770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60" y="2608934"/>
            <a:ext cx="1509445" cy="9678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16483" r="9357" b="20345"/>
          <a:stretch/>
        </p:blipFill>
        <p:spPr>
          <a:xfrm>
            <a:off x="7982380" y="2735945"/>
            <a:ext cx="1079554" cy="84087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842" y="3522514"/>
            <a:ext cx="678402" cy="67575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/>
          <a:srcRect l="30704" t="15953" r="30458" b="5757"/>
          <a:stretch/>
        </p:blipFill>
        <p:spPr>
          <a:xfrm>
            <a:off x="11165305" y="214526"/>
            <a:ext cx="815307" cy="9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38224" y="925160"/>
            <a:ext cx="730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Uczestnicy ruchu drogowego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798949" y="2551044"/>
            <a:ext cx="5414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PIESZY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osoba znajdująca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się poza pojazdem na drodze 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niewykonująca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niej robót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lub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czynności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przewidzianych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odrębnymi przepisami; za pieszego uważa się również osobę prowadzącą, ciągnącą lub pchającą rower, motorower, motocykl, hulajnogę elektryczną, urządzenie transportu osobistego, urządzenie wspomagające ruch, wózek dziecięcy, podręczny lub inwalidzki, osobę poruszającą się w wózku inwalidzkim, a także dziecko w wieku do 10 lat kierujące rowerem pod opieką osoby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dorosłej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418">
            <a:off x="6991332" y="611622"/>
            <a:ext cx="4343400" cy="1485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2389" r="7356" b="50876"/>
          <a:stretch/>
        </p:blipFill>
        <p:spPr>
          <a:xfrm>
            <a:off x="6508944" y="2626191"/>
            <a:ext cx="5499565" cy="332758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508944" y="6028920"/>
            <a:ext cx="354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Źródło: kpplegionowo.policja.waw.pl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394085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DFD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" y="3047750"/>
            <a:ext cx="5117435" cy="381025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Agresja rówieśnicza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1031966"/>
            <a:ext cx="12192000" cy="54994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Agresję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rozumieć można jako zachowanie, które ma wyrządzić krzywdę drugiej osobie. Ku jej podłożu leżą silne emocje, takie jak: rozczarowanie, złość, frustracja, zazdrość, strach czy współzawodnictwo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chęć zemsty lub w obronie własnej.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Ważne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rozgraniczenie konfliktu od przemocy. O konflikcie możemy mówić wtedy, kiedy dwie osoby lub grupy osób mają sprzeczne interesy i dążenia, np. dwoje uczniów kłóci się 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jedno, konkretne miejsce w ławce. Obie strony zaangażowane w spór można uznać za równorzędnych partnerów, którzy mają podobne szanse na „zwycięstwo”. Przemoc zawsze zakłada nierównowagę sił, w której sprawca wykorzystuje swoją przewagę w celu skrzywdzenia ofiary. Przewaga ta może mieć różny charakter: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liczebny: grupa uczniów dokucza jednemu lub wyklucza go,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fizyczny: silniejszy/wyższy/starszy bije słabszego/niższego/młodszego,</a:t>
            </a:r>
          </a:p>
          <a:p>
            <a:pPr lvl="0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psychiczny: uczeń z większymi zdolnościami intelektualnymi manipuluje uczniem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mniejszym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potencjale.</a:t>
            </a:r>
          </a:p>
          <a:p>
            <a:pPr marL="0" indent="0">
              <a:buNone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41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0"/>
            <a:ext cx="3048000" cy="4212538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3878317" y="0"/>
            <a:ext cx="831368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Kontakty z obcymi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ymbol zastępczy zawartości 2"/>
          <p:cNvSpPr>
            <a:spLocks noGrp="1"/>
          </p:cNvSpPr>
          <p:nvPr>
            <p:ph idx="1"/>
          </p:nvPr>
        </p:nvSpPr>
        <p:spPr>
          <a:xfrm>
            <a:off x="198120" y="1559837"/>
            <a:ext cx="11795760" cy="50979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dzisiejszych czasach młodzi ludzie korzystają z różnych narzędzi komunikacji w sieci, np. serwisów społecznościowych, czatów czy komunikatorów. Z ich pomocą kontaktują się ze znajomymi i budują relacje. 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Zagrożenia, które mogą pojawić się, gdy dziecko komunikuje się przez Internet z 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obcym: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uwodzenie,</a:t>
            </a:r>
          </a:p>
          <a:p>
            <a:pPr lvl="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wyłudzanie materiałów z jego udziałem o charakterze seksualnym i  erotycznym,</a:t>
            </a:r>
          </a:p>
          <a:p>
            <a:pPr lvl="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wyłudzenie danych osobowych lub innych informacji w celach popełnienia przestępstwa przeciwko dziecku, rodzinie lub innym osobom,</a:t>
            </a:r>
          </a:p>
          <a:p>
            <a:pPr lvl="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nakłanianie do podejmowania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zachowań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zagrażających jego zdrowiu, a nawet życiu (np. zażywanie narkotyków, namawianie do samookaleczeń).</a:t>
            </a: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Młodzi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internauci zawierając w sieci nowe znajomości często przenoszą je także poza Internet. Warto pamiętać, że nie wszyscy w Internecie są tymi, za których się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podają,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dlatego istotna jest kontrola jakie dane przekazujemy innej osobie oraz świadomość zagrożeń jakie mogą nas spotkać podczas takiego spotkania w realu.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Pamiętajmy - takie spotkania powinny odbywać się jedynie zgodnie z ustalonymi zasadami, pod ścisłym nadzorem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rodziców,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 ciągu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dnia,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 miejscu publicznym. </a:t>
            </a:r>
          </a:p>
        </p:txBody>
      </p:sp>
    </p:spTree>
    <p:extLst>
      <p:ext uri="{BB962C8B-B14F-4D97-AF65-F5344CB8AC3E}">
        <p14:creationId xmlns:p14="http://schemas.microsoft.com/office/powerpoint/2010/main" val="4292759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wal 4"/>
          <p:cNvSpPr/>
          <p:nvPr/>
        </p:nvSpPr>
        <p:spPr>
          <a:xfrm>
            <a:off x="8989423" y="-784587"/>
            <a:ext cx="4728755" cy="4728754"/>
          </a:xfrm>
          <a:prstGeom prst="ellipse">
            <a:avLst/>
          </a:prstGeom>
          <a:ln w="2381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Krzyż 5"/>
          <p:cNvSpPr/>
          <p:nvPr/>
        </p:nvSpPr>
        <p:spPr>
          <a:xfrm>
            <a:off x="9938688" y="84348"/>
            <a:ext cx="2916693" cy="2888308"/>
          </a:xfrm>
          <a:prstGeom prst="plus">
            <a:avLst>
              <a:gd name="adj" fmla="val 306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 rot="16200000">
            <a:off x="9214258" y="755620"/>
            <a:ext cx="3766762" cy="850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PIERWSZA</a:t>
            </a:r>
            <a:r>
              <a:rPr lang="pl-PL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l-PL" sz="2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POMOC</a:t>
            </a:r>
            <a:r>
              <a:rPr lang="pl-PL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l-PL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11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pl-PL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2003" y="598909"/>
            <a:ext cx="10515600" cy="55784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Numery alarmowe w </a:t>
            </a:r>
            <a:r>
              <a:rPr lang="pl-PL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które warto zapamiętać</a:t>
            </a: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112 - numer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alarmowy centrum powiadamiania ratunkowego (jednolity ogólnoeuropejski numer alarmowy). 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987 - centrum zarządzania kryzysowego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991 - pogotowie energetyczne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992 - pogotowie gazowe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993 - pogotowie ciepłownicze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994 - pogotowie wodno-kanalizacyjne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995 - Komenda Główna Policji – system Child Alert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996 - Centrum Antyterrorystyczne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19 115 - Miejskie Centrum Kontaktu (dla Miasta Stołecznego Warszawy)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116 000 - numer interwencyjny w sprawie zaginionych dzieci (Fundacja ITAKA)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116 111 - telefon zaufania dla dzieci i młodzieży (Fundacja Dajemy Dzieciom Siłę)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116 123  - Kryzysowy Telefon Zaufania (Instytut Psychologii Zdrowia)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601 100 100 - numer ratunkowy nad wodą (MOPR i WOPR)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601 100 300 - numer ratunkowy w górach (GOPR i TOPR)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800 702 222 - Centrum Wsparcia dla osób w stanie kryzysu psychicznego (Fundacja ITAKA)</a:t>
            </a:r>
          </a:p>
          <a:p>
            <a:pPr marL="0" indent="0">
              <a:buNone/>
            </a:pP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22 668 70 00 - Niebieska Linia, ogólnopolski telefon dla ofiar przemocy w rodzinie</a:t>
            </a:r>
          </a:p>
          <a:p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3326" y="4448822"/>
            <a:ext cx="4324231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Rozważ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ustawienie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telefonie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kontaktów ICE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ogólnoświatowym symbolem ratującym życie.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Każdy powinien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nim zapisać numer telefonu osoby lub osób,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które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należy powiadomić w razie wypadku. 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zapisany kontakt umożliwia ratownikom uzyskanie ważnych </a:t>
            </a:r>
            <a:r>
              <a:rPr lang="pl-PL" sz="1400">
                <a:latin typeface="Times New Roman" panose="02020603050405020304" pitchFamily="18" charset="0"/>
                <a:cs typeface="Times New Roman" panose="02020603050405020304" pitchFamily="18" charset="0"/>
              </a:rPr>
              <a:t>dla </a:t>
            </a:r>
            <a:r>
              <a:rPr lang="pl-PL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zdrowia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życia informacji w razie 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wypadku, w tym: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grupa krwi, przyjmowane leki, alergie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50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6" name="pole tekstowe 5"/>
          <p:cNvSpPr txBox="1"/>
          <p:nvPr/>
        </p:nvSpPr>
        <p:spPr>
          <a:xfrm>
            <a:off x="1089306" y="5056203"/>
            <a:ext cx="101348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Materiał opracowany przez Wydział Prewencji 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oraz Wydział Ruchu Drogowego Komendy Wojewódzkiej Policji 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siedzibą w Radomiu.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02" y="1074221"/>
            <a:ext cx="3721396" cy="37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6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702198" y="507965"/>
            <a:ext cx="10787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Uczestnicy ruchu drogowego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KIERUJACY, PASAŻEROWIE POJAZDÓW, POWOŻĄCY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54537" r="7133" b="8739"/>
          <a:stretch/>
        </p:blipFill>
        <p:spPr>
          <a:xfrm>
            <a:off x="6357892" y="2402958"/>
            <a:ext cx="5741959" cy="343431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02198" y="3285460"/>
            <a:ext cx="5081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KIERUJĄCY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osoba,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która kieruje pojazdem lub zespołem pojazdów, a także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osoba,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która prowadzi kolumnę pieszych, jedzie wierzchem albo pędzi zwierzęta pojedynczo lub 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stadzie.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57892" y="5837274"/>
            <a:ext cx="354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Źródło: kpplegionowo.policja.waw.pl</a:t>
            </a:r>
            <a:r>
              <a:rPr lang="pl-PL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92661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orow\Desktop\WRD dla Malwinki\Bezpieczna droga do szkoły prezentacja\Prezentacja dla dzieci przedszkole kl 0-3 obrazki\Slajd3 — no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16002" r="39844" b="48972"/>
          <a:stretch/>
        </p:blipFill>
        <p:spPr bwMode="auto">
          <a:xfrm>
            <a:off x="962627" y="1423691"/>
            <a:ext cx="4143737" cy="2384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row\Desktop\WRD dla Malwinki\Bezpieczna droga do szkoły prezentacja\Prezentacja dla dzieci przedszkole kl 0-3 obrazki\Slajd3 — no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7" t="59069" r="14492" b="7156"/>
          <a:stretch/>
        </p:blipFill>
        <p:spPr bwMode="auto">
          <a:xfrm>
            <a:off x="6759616" y="4120587"/>
            <a:ext cx="4201611" cy="2187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87077" y="231484"/>
            <a:ext cx="1070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PRZEJŚCIACH DLA PIESZYCH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597570" y="1525101"/>
            <a:ext cx="3983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oznakowanie poziome – „ZEBRA”</a:t>
            </a:r>
            <a:endParaRPr lang="pl-PL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Łącznik zakrzywiony 5"/>
          <p:cNvCxnSpPr/>
          <p:nvPr/>
        </p:nvCxnSpPr>
        <p:spPr>
          <a:xfrm flipV="1">
            <a:off x="3483980" y="1725157"/>
            <a:ext cx="2870521" cy="400109"/>
          </a:xfrm>
          <a:prstGeom prst="curvedConnector3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zakrzywiony 19"/>
          <p:cNvCxnSpPr/>
          <p:nvPr/>
        </p:nvCxnSpPr>
        <p:spPr>
          <a:xfrm flipV="1">
            <a:off x="3727048" y="2672798"/>
            <a:ext cx="2627453" cy="262150"/>
          </a:xfrm>
          <a:prstGeom prst="curvedConnector3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6634220" y="2318855"/>
            <a:ext cx="4685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oznakowanie pionowe – znak D6 przejście dla pieszych</a:t>
            </a:r>
            <a:endParaRPr lang="pl-PL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949122" y="4120587"/>
            <a:ext cx="5075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Podczas wchodzenia lub kiedy znajdujesz się </a:t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przejściu dla pieszych masz pierwszeństwo przed pojazdami, lecz zanim wejdziesz na jezdnię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ZACHOWAJ SZCZEGÓLNĄ OSTROŻNOŚĆ!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891246" y="5499937"/>
            <a:ext cx="634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PODCZAS PRZECHODZENIA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ZATRZYMUJ SIĘ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PRZEBIEGAJ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Łącznik prostoliniowy 4"/>
          <p:cNvCxnSpPr/>
          <p:nvPr/>
        </p:nvCxnSpPr>
        <p:spPr>
          <a:xfrm flipH="1">
            <a:off x="6759616" y="3808070"/>
            <a:ext cx="4201611" cy="250013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316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87077" y="231484"/>
            <a:ext cx="1070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PRZEJŚCIACH DLA PIESZYCH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449255" y="1702006"/>
            <a:ext cx="578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ZANIM WEJDZIESZ NA JEZDNIĘ</a:t>
            </a:r>
            <a:endParaRPr lang="pl-PL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-142990" y="4653526"/>
            <a:ext cx="263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ZATRZYMAJ SIĘ PRZED KRAWĘŻNIKIEM</a:t>
            </a: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496038" y="4591971"/>
            <a:ext cx="1911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SPÓJRZ W LEWĄ STRONĘ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153022" y="4591971"/>
            <a:ext cx="2639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SPÓJRZ W PRAWĄ STRONĘ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25751" r="31520" b="25594"/>
          <a:stretch/>
        </p:blipFill>
        <p:spPr>
          <a:xfrm>
            <a:off x="199173" y="2694376"/>
            <a:ext cx="1996825" cy="19591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1228" t="22592" r="38246" b="13878"/>
          <a:stretch/>
        </p:blipFill>
        <p:spPr>
          <a:xfrm>
            <a:off x="2684648" y="2609457"/>
            <a:ext cx="1075868" cy="187302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1228" t="22592" r="38246" b="13878"/>
          <a:stretch/>
        </p:blipFill>
        <p:spPr>
          <a:xfrm flipH="1">
            <a:off x="5050669" y="2609457"/>
            <a:ext cx="1067427" cy="187302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6427760" y="4591971"/>
            <a:ext cx="263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SPÓJRZ PONOWNIE </a:t>
            </a:r>
          </a:p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LEWĄ STRONĘ.</a:t>
            </a:r>
          </a:p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PRZECHODŹ </a:t>
            </a:r>
            <a:r>
              <a:rPr lang="pl-P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PRZEZ 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JEZDNIĘ ZWRACAJĄC UWAGĘ NA SYTUACJĘ NA DRODZE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1228" t="22592" r="38246" b="13878"/>
          <a:stretch/>
        </p:blipFill>
        <p:spPr>
          <a:xfrm>
            <a:off x="7043357" y="2609457"/>
            <a:ext cx="1075868" cy="187302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1228" t="22592" r="38246" b="13878"/>
          <a:stretch/>
        </p:blipFill>
        <p:spPr>
          <a:xfrm flipH="1">
            <a:off x="9766361" y="2609457"/>
            <a:ext cx="1067427" cy="1873020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8980560" y="4622748"/>
            <a:ext cx="2639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ŚRODKU JEZDNI NIE ZATRZYMUJĄC SIĘ SPÓJRZ W PRAWO </a:t>
            </a:r>
          </a:p>
          <a:p>
            <a:pPr algn="ctr"/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JEŻELI JEST BEZPIECZNIE, KONTYNUUJ MARSZ, STALE SPOGLĄDAJĄC W PRAWĄ STRONĘ.</a:t>
            </a:r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60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864746" y="5932167"/>
            <a:ext cx="379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ŚWIATŁO CZERWONE – 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STÓJ!</a:t>
            </a:r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561434" y="5978292"/>
            <a:ext cx="379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ŚWIATŁO ZIELONE – </a:t>
            </a:r>
            <a:r>
              <a:rPr lang="pl-PL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IDŹ</a:t>
            </a:r>
            <a:br>
              <a:rPr lang="pl-PL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-ZACHOWAJ OSTROŻNOŚĆ!</a:t>
            </a:r>
            <a:endParaRPr lang="pl-PL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231484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 PRZEJŚCIACH DLA PIESZYCH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152785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STOSOWANIE SIĘ DO SYGNALIZACJI ŚWIETLNEJ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zaokrąglony 1"/>
          <p:cNvSpPr/>
          <p:nvPr/>
        </p:nvSpPr>
        <p:spPr>
          <a:xfrm>
            <a:off x="2814406" y="2272937"/>
            <a:ext cx="1785257" cy="346810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wal 2"/>
          <p:cNvSpPr/>
          <p:nvPr/>
        </p:nvSpPr>
        <p:spPr>
          <a:xfrm>
            <a:off x="3014702" y="2446558"/>
            <a:ext cx="1384663" cy="1384663"/>
          </a:xfrm>
          <a:prstGeom prst="ellipse">
            <a:avLst/>
          </a:prstGeom>
          <a:solidFill>
            <a:srgbClr val="17151A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/>
          <p:cNvSpPr/>
          <p:nvPr/>
        </p:nvSpPr>
        <p:spPr>
          <a:xfrm>
            <a:off x="3014702" y="4085863"/>
            <a:ext cx="1384663" cy="1384663"/>
          </a:xfrm>
          <a:prstGeom prst="ellipse">
            <a:avLst/>
          </a:prstGeom>
          <a:solidFill>
            <a:srgbClr val="17151A"/>
          </a:solidFill>
          <a:ln w="28575">
            <a:solidFill>
              <a:srgbClr val="62626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Owal 11"/>
          <p:cNvSpPr/>
          <p:nvPr/>
        </p:nvSpPr>
        <p:spPr>
          <a:xfrm>
            <a:off x="3596609" y="2627891"/>
            <a:ext cx="220844" cy="2208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552453" y="2881296"/>
            <a:ext cx="309157" cy="36339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3459482" y="2881296"/>
            <a:ext cx="45719" cy="5014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3908862" y="2893076"/>
            <a:ext cx="45719" cy="48964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3632913" y="3295813"/>
            <a:ext cx="45719" cy="3331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3740136" y="3297457"/>
            <a:ext cx="45719" cy="3331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zaokrąglony 17"/>
          <p:cNvSpPr/>
          <p:nvPr/>
        </p:nvSpPr>
        <p:spPr>
          <a:xfrm>
            <a:off x="7567059" y="2272937"/>
            <a:ext cx="1785257" cy="346810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Owal 18"/>
          <p:cNvSpPr/>
          <p:nvPr/>
        </p:nvSpPr>
        <p:spPr>
          <a:xfrm>
            <a:off x="7767355" y="2446558"/>
            <a:ext cx="1384663" cy="1384663"/>
          </a:xfrm>
          <a:prstGeom prst="ellipse">
            <a:avLst/>
          </a:prstGeom>
          <a:solidFill>
            <a:srgbClr val="17151A"/>
          </a:solidFill>
          <a:ln w="28575">
            <a:solidFill>
              <a:srgbClr val="626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wal 19"/>
          <p:cNvSpPr/>
          <p:nvPr/>
        </p:nvSpPr>
        <p:spPr>
          <a:xfrm>
            <a:off x="7767352" y="4085863"/>
            <a:ext cx="1384663" cy="1384663"/>
          </a:xfrm>
          <a:prstGeom prst="ellipse">
            <a:avLst/>
          </a:prstGeom>
          <a:solidFill>
            <a:srgbClr val="17151A"/>
          </a:solidFill>
          <a:ln w="28575">
            <a:solidFill>
              <a:srgbClr val="33CC3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wal 20"/>
          <p:cNvSpPr/>
          <p:nvPr/>
        </p:nvSpPr>
        <p:spPr>
          <a:xfrm>
            <a:off x="8349262" y="4299967"/>
            <a:ext cx="220844" cy="220844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8413408" y="4553372"/>
            <a:ext cx="107223" cy="363393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 rot="9111217">
            <a:off x="8557411" y="4922277"/>
            <a:ext cx="57130" cy="397562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/>
        </p:nvSpPr>
        <p:spPr>
          <a:xfrm rot="12899525">
            <a:off x="8285684" y="4902817"/>
            <a:ext cx="57519" cy="424367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/>
          <p:cNvSpPr/>
          <p:nvPr/>
        </p:nvSpPr>
        <p:spPr>
          <a:xfrm rot="19854935">
            <a:off x="8562264" y="5270881"/>
            <a:ext cx="135017" cy="4571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/>
          <p:cNvSpPr/>
          <p:nvPr/>
        </p:nvSpPr>
        <p:spPr>
          <a:xfrm rot="2203511">
            <a:off x="8105737" y="5223058"/>
            <a:ext cx="135017" cy="4571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/>
          <p:cNvSpPr/>
          <p:nvPr/>
        </p:nvSpPr>
        <p:spPr>
          <a:xfrm rot="2933008">
            <a:off x="8517127" y="4670258"/>
            <a:ext cx="272957" cy="61057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31"/>
          <p:cNvSpPr/>
          <p:nvPr/>
        </p:nvSpPr>
        <p:spPr>
          <a:xfrm rot="8183652">
            <a:off x="8562401" y="4809536"/>
            <a:ext cx="222803" cy="66788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 32"/>
          <p:cNvSpPr/>
          <p:nvPr/>
        </p:nvSpPr>
        <p:spPr>
          <a:xfrm rot="7540467">
            <a:off x="8198505" y="4663168"/>
            <a:ext cx="219834" cy="57426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33"/>
          <p:cNvSpPr/>
          <p:nvPr/>
        </p:nvSpPr>
        <p:spPr>
          <a:xfrm rot="11851764">
            <a:off x="8058670" y="4722253"/>
            <a:ext cx="222803" cy="4571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484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0" y="10416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PIESZEGO NA DROGACH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" y="3732120"/>
            <a:ext cx="5619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GDY NIE MA POBOCZA – MOŻESZ KORZYSTAĆ </a:t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JEZDNI POD WARUNKIEM, ZAJMOWANIA MIEJSCA JAK NAJBLIŻEJ JEJ LEWEJ KRAWĘDZI I USTĘPOWANIA MIEJSCA NADJEŻDŻAJĄCEMU POJAZDOWI!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0" y="2345727"/>
            <a:ext cx="5619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JAKO PIESZY MASZ OBOWIĄZEK KORZYSTAĆ </a:t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CHODNIKA LUB DROGI DLA PIESZYCH, </a:t>
            </a:r>
          </a:p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 RAZIE ICH BRAKU – Z POBOCZA.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0" y="5937813"/>
            <a:ext cx="12060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PIESI IDĄCY JEZDNIĄ SĄ OBOWIĄZANI IŚĆ JEDEN ZA DRUGIM. NA DRODZE O MAŁYM RUCHU, </a:t>
            </a:r>
            <a:b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WARUNKACH DOBREJ WIDOCZNOŚCI, DWÓCH PIESZYCH MOŻE IŚĆ OBOK SIEBIE.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1432696"/>
            <a:ext cx="561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CHODŹ </a:t>
            </a:r>
            <a:r>
              <a:rPr lang="pl-PL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ZAWSZE LEWĄ STRONĄ </a:t>
            </a:r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DROGI!</a:t>
            </a: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/>
          <a:srcRect l="528" t="13704" r="30964" b="6140"/>
          <a:stretch/>
        </p:blipFill>
        <p:spPr>
          <a:xfrm>
            <a:off x="5636403" y="1338111"/>
            <a:ext cx="6555597" cy="4314439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 rot="19054154">
            <a:off x="6628353" y="3984860"/>
            <a:ext cx="1541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ahnschrift SemiBold Condensed" panose="020B0502040204020203" pitchFamily="34" charset="0"/>
              </a:rPr>
              <a:t>KIERUNEK </a:t>
            </a:r>
          </a:p>
          <a:p>
            <a:r>
              <a:rPr lang="pl-PL" dirty="0" smtClean="0">
                <a:latin typeface="Bahnschrift SemiBold Condensed" panose="020B0502040204020203" pitchFamily="34" charset="0"/>
              </a:rPr>
              <a:t>JAZDY</a:t>
            </a:r>
            <a:endParaRPr lang="pl-PL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5400000">
            <a:off x="9411783" y="4980450"/>
            <a:ext cx="98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ahnschrift SemiBold Condensed" panose="020B0502040204020203" pitchFamily="34" charset="0"/>
              </a:rPr>
              <a:t>KIERUNEK </a:t>
            </a:r>
          </a:p>
          <a:p>
            <a:r>
              <a:rPr lang="pl-PL" dirty="0" smtClean="0">
                <a:latin typeface="Bahnschrift SemiBold Condensed" panose="020B0502040204020203" pitchFamily="34" charset="0"/>
              </a:rPr>
              <a:t>JAZDY</a:t>
            </a:r>
            <a:endParaRPr lang="pl-PL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Strzałka w dół 6"/>
          <p:cNvSpPr/>
          <p:nvPr/>
        </p:nvSpPr>
        <p:spPr>
          <a:xfrm rot="2824047">
            <a:off x="6544886" y="4732046"/>
            <a:ext cx="399098" cy="373301"/>
          </a:xfrm>
          <a:prstGeom prst="downArrow">
            <a:avLst>
              <a:gd name="adj1" fmla="val 0"/>
              <a:gd name="adj2" fmla="val 7281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dół 17"/>
          <p:cNvSpPr/>
          <p:nvPr/>
        </p:nvSpPr>
        <p:spPr>
          <a:xfrm rot="13442285">
            <a:off x="6747696" y="3791981"/>
            <a:ext cx="346249" cy="238725"/>
          </a:xfrm>
          <a:prstGeom prst="downArrow">
            <a:avLst>
              <a:gd name="adj1" fmla="val 2297"/>
              <a:gd name="adj2" fmla="val 72814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 rot="19265602">
            <a:off x="5432691" y="4344266"/>
            <a:ext cx="154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ahnschrift SemiBold Condensed" panose="020B0502040204020203" pitchFamily="34" charset="0"/>
              </a:rPr>
              <a:t>KIERUNEK MARSZU</a:t>
            </a:r>
            <a:endParaRPr lang="pl-PL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4473982">
            <a:off x="9669777" y="4286118"/>
            <a:ext cx="171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ahnschrift SemiBold Condensed" panose="020B0502040204020203" pitchFamily="34" charset="0"/>
              </a:rPr>
              <a:t>KIERUNEK MARSZU</a:t>
            </a:r>
            <a:endParaRPr lang="pl-PL" dirty="0">
              <a:latin typeface="Bahnschrift SemiBold Condensed" panose="020B0502040204020203" pitchFamily="34" charset="0"/>
            </a:endParaRPr>
          </a:p>
        </p:txBody>
      </p:sp>
      <p:sp>
        <p:nvSpPr>
          <p:cNvPr id="22" name="Strzałka w dół 21"/>
          <p:cNvSpPr/>
          <p:nvPr/>
        </p:nvSpPr>
        <p:spPr>
          <a:xfrm rot="10800000">
            <a:off x="9703798" y="4524026"/>
            <a:ext cx="399098" cy="373301"/>
          </a:xfrm>
          <a:prstGeom prst="downArrow">
            <a:avLst>
              <a:gd name="adj1" fmla="val 0"/>
              <a:gd name="adj2" fmla="val 7281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22"/>
          <p:cNvSpPr/>
          <p:nvPr/>
        </p:nvSpPr>
        <p:spPr>
          <a:xfrm rot="20986269">
            <a:off x="10582814" y="5129763"/>
            <a:ext cx="346249" cy="238725"/>
          </a:xfrm>
          <a:prstGeom prst="downArrow">
            <a:avLst>
              <a:gd name="adj1" fmla="val 2297"/>
              <a:gd name="adj2" fmla="val 72814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08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21266"/>
            <a:ext cx="12192000" cy="6858000"/>
          </a:xfrm>
          <a:prstGeom prst="rect">
            <a:avLst/>
          </a:prstGeom>
          <a:solidFill>
            <a:srgbClr val="171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https://alltheway.pl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0" y="16517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PIESZYCH PO ZMROKU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617808" y="1863532"/>
            <a:ext cx="69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BĄDŹ BEZPIECZNY – ŚWIEĆ PRZYKŁADEM!</a:t>
            </a:r>
            <a:endParaRPr lang="pl-P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150243" y="6027779"/>
            <a:ext cx="589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ODBLASKI – CHRONIĄ ŻYCIE!</a:t>
            </a:r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0" y="5689225"/>
            <a:ext cx="215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Źródło: alltheway.pl</a:t>
            </a:r>
            <a:endParaRPr lang="pl-PL" sz="1600" dirty="0">
              <a:solidFill>
                <a:schemeClr val="bg1"/>
              </a:solidFill>
            </a:endParaRPr>
          </a:p>
        </p:txBody>
      </p:sp>
      <p:grpSp>
        <p:nvGrpSpPr>
          <p:cNvPr id="21" name="Grupa 20"/>
          <p:cNvGrpSpPr/>
          <p:nvPr/>
        </p:nvGrpSpPr>
        <p:grpSpPr>
          <a:xfrm>
            <a:off x="0" y="768364"/>
            <a:ext cx="12192000" cy="5254104"/>
            <a:chOff x="0" y="768364"/>
            <a:chExt cx="12192000" cy="5254104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8364"/>
              <a:ext cx="12192000" cy="5254104"/>
            </a:xfrm>
            <a:prstGeom prst="rect">
              <a:avLst/>
            </a:prstGeom>
          </p:spPr>
        </p:pic>
        <p:sp>
          <p:nvSpPr>
            <p:cNvPr id="5" name="Prostokąt 4"/>
            <p:cNvSpPr/>
            <p:nvPr/>
          </p:nvSpPr>
          <p:spPr>
            <a:xfrm>
              <a:off x="3753292" y="4955696"/>
              <a:ext cx="1860701" cy="403231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50km/h</a:t>
              </a:r>
              <a:endParaRPr lang="pl-PL" b="1" dirty="0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5613993" y="4952961"/>
              <a:ext cx="2488020" cy="39888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/>
                <a:t>9</a:t>
              </a:r>
              <a:r>
                <a:rPr lang="pl-PL" b="1" dirty="0" smtClean="0"/>
                <a:t>0km/h</a:t>
              </a:r>
              <a:endParaRPr lang="pl-PL" b="1" dirty="0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8103353" y="4943539"/>
              <a:ext cx="2885350" cy="398882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 smtClean="0"/>
                <a:t>120km/h</a:t>
              </a:r>
              <a:endParaRPr lang="pl-PL" b="1" dirty="0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10988703" y="4944143"/>
              <a:ext cx="866125" cy="39888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3" name="Łącznik prostoliniowy 12"/>
            <p:cNvCxnSpPr/>
            <p:nvPr/>
          </p:nvCxnSpPr>
          <p:spPr>
            <a:xfrm>
              <a:off x="5606042" y="4833163"/>
              <a:ext cx="0" cy="659959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oliniowy 13"/>
            <p:cNvCxnSpPr/>
            <p:nvPr/>
          </p:nvCxnSpPr>
          <p:spPr>
            <a:xfrm>
              <a:off x="8080134" y="4834494"/>
              <a:ext cx="0" cy="659959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oliniowy 14"/>
            <p:cNvCxnSpPr/>
            <p:nvPr/>
          </p:nvCxnSpPr>
          <p:spPr>
            <a:xfrm>
              <a:off x="10967678" y="4835825"/>
              <a:ext cx="0" cy="659959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Obraz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56" t="35142" r="3674" b="33632"/>
            <a:stretch/>
          </p:blipFill>
          <p:spPr>
            <a:xfrm flipH="1">
              <a:off x="5738755" y="2638165"/>
              <a:ext cx="1119247" cy="1640630"/>
            </a:xfrm>
            <a:prstGeom prst="rect">
              <a:avLst/>
            </a:prstGeom>
          </p:spPr>
        </p:pic>
        <p:pic>
          <p:nvPicPr>
            <p:cNvPr id="18" name="Obraz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56" t="35142" r="3674" b="33632"/>
            <a:stretch/>
          </p:blipFill>
          <p:spPr>
            <a:xfrm flipH="1">
              <a:off x="10747083" y="2648671"/>
              <a:ext cx="1119247" cy="1640630"/>
            </a:xfrm>
            <a:prstGeom prst="rect">
              <a:avLst/>
            </a:prstGeom>
          </p:spPr>
        </p:pic>
      </p:grpSp>
      <p:sp>
        <p:nvSpPr>
          <p:cNvPr id="19" name="pole tekstowe 18"/>
          <p:cNvSpPr txBox="1"/>
          <p:nvPr/>
        </p:nvSpPr>
        <p:spPr>
          <a:xfrm>
            <a:off x="152400" y="5841625"/>
            <a:ext cx="215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Źródło: alltheway.pl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51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1"/>
          <a:stretch/>
        </p:blipFill>
        <p:spPr>
          <a:xfrm flipH="1">
            <a:off x="0" y="0"/>
            <a:ext cx="12192000" cy="690708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11289" y="3627346"/>
            <a:ext cx="7780421" cy="2913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549772" y="3678799"/>
            <a:ext cx="7103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JAKO PIESZY PODCZAS PRZECHODZENIA </a:t>
            </a:r>
          </a:p>
          <a:p>
            <a:pPr algn="just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przez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jezdnię 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lub torowisko,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przejście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dla pieszych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MOŻESZ KORZYSTAĆ </a:t>
            </a:r>
            <a:b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 TELEFONU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LUB INNEGO URZĄDZENIA ELEKTRONICZNEGO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sposób, który prowadzi do ograniczenia możliwości obserwacji sytuacji na jezdni, torowisku lub przejściu dla pieszych.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520859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BEZPIECZEŃSTWO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PIESZYCH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SMARTSTOP – PATRZ NA DROGĘ!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24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789</Words>
  <Application>Microsoft Office PowerPoint</Application>
  <PresentationFormat>Niestandardowy</PresentationFormat>
  <Paragraphs>233</Paragraphs>
  <Slides>23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FORMY WSPARCIA</vt:lpstr>
      <vt:lpstr># Hejt i mowa nienawiści</vt:lpstr>
      <vt:lpstr>Pozytywny wizerunek w sieci</vt:lpstr>
      <vt:lpstr>Agresja rówieśnicza </vt:lpstr>
      <vt:lpstr>Kontakty z obcymi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PIERWSZA POMOC</dc:title>
  <dc:creator>Malwina Gonciarz</dc:creator>
  <cp:lastModifiedBy>Stanisław Popiel</cp:lastModifiedBy>
  <cp:revision>436</cp:revision>
  <cp:lastPrinted>2021-06-10T06:58:52Z</cp:lastPrinted>
  <dcterms:created xsi:type="dcterms:W3CDTF">2020-07-14T09:07:15Z</dcterms:created>
  <dcterms:modified xsi:type="dcterms:W3CDTF">2021-08-30T08:16:46Z</dcterms:modified>
</cp:coreProperties>
</file>